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63" r:id="rId5"/>
    <p:sldId id="258" r:id="rId6"/>
    <p:sldId id="259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66E181-8DF8-431C-80CF-77FB39DFD66A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4C3F58-AF7A-4F5F-AABE-E31BDED36AAE}">
      <dgm:prSet phldrT="[Text]"/>
      <dgm:spPr/>
      <dgm:t>
        <a:bodyPr/>
        <a:lstStyle/>
        <a:p>
          <a:r>
            <a:rPr lang="en-US" dirty="0" smtClean="0"/>
            <a:t>Petrarchan </a:t>
          </a:r>
          <a:endParaRPr lang="en-US" dirty="0"/>
        </a:p>
      </dgm:t>
    </dgm:pt>
    <dgm:pt modelId="{915273C2-60EE-492D-BB4B-86B28BCC3A8F}" type="parTrans" cxnId="{FD1ECE5A-3E17-4A25-8E8C-5C35D16F70DF}">
      <dgm:prSet/>
      <dgm:spPr/>
      <dgm:t>
        <a:bodyPr/>
        <a:lstStyle/>
        <a:p>
          <a:endParaRPr lang="en-US"/>
        </a:p>
      </dgm:t>
    </dgm:pt>
    <dgm:pt modelId="{596F41D2-6E99-46B8-92B7-BA03BDCD70C0}" type="sibTrans" cxnId="{FD1ECE5A-3E17-4A25-8E8C-5C35D16F70DF}">
      <dgm:prSet/>
      <dgm:spPr/>
      <dgm:t>
        <a:bodyPr/>
        <a:lstStyle/>
        <a:p>
          <a:endParaRPr lang="en-US"/>
        </a:p>
      </dgm:t>
    </dgm:pt>
    <dgm:pt modelId="{705CD365-48CB-499B-821D-E2097CCC13E4}">
      <dgm:prSet phldrT="[Text]"/>
      <dgm:spPr/>
      <dgm:t>
        <a:bodyPr/>
        <a:lstStyle/>
        <a:p>
          <a:r>
            <a:rPr lang="en-US" b="0" i="0" dirty="0" smtClean="0"/>
            <a:t>Named after Italian </a:t>
          </a:r>
          <a:r>
            <a:rPr lang="en-US" b="0" i="0" dirty="0" smtClean="0">
              <a:solidFill>
                <a:schemeClr val="bg1"/>
              </a:solidFill>
            </a:rPr>
            <a:t>poet Petrarch</a:t>
          </a:r>
          <a:endParaRPr lang="en-US" dirty="0"/>
        </a:p>
      </dgm:t>
    </dgm:pt>
    <dgm:pt modelId="{232730C4-EAF2-4D34-A0D8-20CA4E1376AD}" type="parTrans" cxnId="{E416A0DD-B54E-4D6C-A8FF-48F5DA2E45BC}">
      <dgm:prSet/>
      <dgm:spPr/>
      <dgm:t>
        <a:bodyPr/>
        <a:lstStyle/>
        <a:p>
          <a:endParaRPr lang="en-US"/>
        </a:p>
      </dgm:t>
    </dgm:pt>
    <dgm:pt modelId="{2223751F-F59F-4916-A846-8AD019567688}" type="sibTrans" cxnId="{E416A0DD-B54E-4D6C-A8FF-48F5DA2E45BC}">
      <dgm:prSet/>
      <dgm:spPr/>
      <dgm:t>
        <a:bodyPr/>
        <a:lstStyle/>
        <a:p>
          <a:endParaRPr lang="en-US"/>
        </a:p>
      </dgm:t>
    </dgm:pt>
    <dgm:pt modelId="{D71409A8-17E6-4BC5-B131-33DFF1D72340}">
      <dgm:prSet phldrT="[Text]"/>
      <dgm:spPr/>
      <dgm:t>
        <a:bodyPr/>
        <a:lstStyle/>
        <a:p>
          <a:r>
            <a:rPr lang="en-US" dirty="0" smtClean="0"/>
            <a:t>Shakespearean</a:t>
          </a:r>
          <a:endParaRPr lang="en-US" dirty="0"/>
        </a:p>
      </dgm:t>
    </dgm:pt>
    <dgm:pt modelId="{F445709E-87F1-4703-B93B-DE4FD9975EFD}" type="parTrans" cxnId="{11EF105E-1B4E-413C-ACBE-A953B915EF50}">
      <dgm:prSet/>
      <dgm:spPr/>
      <dgm:t>
        <a:bodyPr/>
        <a:lstStyle/>
        <a:p>
          <a:endParaRPr lang="en-US"/>
        </a:p>
      </dgm:t>
    </dgm:pt>
    <dgm:pt modelId="{78FE07EA-DBA5-4DA2-8F12-F38B6A4BF601}" type="sibTrans" cxnId="{11EF105E-1B4E-413C-ACBE-A953B915EF50}">
      <dgm:prSet/>
      <dgm:spPr/>
      <dgm:t>
        <a:bodyPr/>
        <a:lstStyle/>
        <a:p>
          <a:endParaRPr lang="en-US"/>
        </a:p>
      </dgm:t>
    </dgm:pt>
    <dgm:pt modelId="{0BBC9D55-6695-4BB9-AB7F-5FDD67D0BF03}">
      <dgm:prSet phldrT="[Text]"/>
      <dgm:spPr/>
      <dgm:t>
        <a:bodyPr/>
        <a:lstStyle/>
        <a:p>
          <a:r>
            <a:rPr lang="en-US" b="0" i="0" dirty="0" smtClean="0"/>
            <a:t>Also known as the “English sonnet”</a:t>
          </a:r>
          <a:endParaRPr lang="en-US" dirty="0"/>
        </a:p>
      </dgm:t>
    </dgm:pt>
    <dgm:pt modelId="{4B417035-D547-4063-ACCC-01995528759C}" type="parTrans" cxnId="{64EADDB4-750E-4338-A834-22E953E8BAC2}">
      <dgm:prSet/>
      <dgm:spPr/>
      <dgm:t>
        <a:bodyPr/>
        <a:lstStyle/>
        <a:p>
          <a:endParaRPr lang="en-US"/>
        </a:p>
      </dgm:t>
    </dgm:pt>
    <dgm:pt modelId="{346BFACD-9ED0-4794-8102-8E47C07A7988}" type="sibTrans" cxnId="{64EADDB4-750E-4338-A834-22E953E8BAC2}">
      <dgm:prSet/>
      <dgm:spPr/>
      <dgm:t>
        <a:bodyPr/>
        <a:lstStyle/>
        <a:p>
          <a:endParaRPr lang="en-US"/>
        </a:p>
      </dgm:t>
    </dgm:pt>
    <dgm:pt modelId="{B9932D26-4DD6-4ECD-A4CC-B93F15D0EBCE}">
      <dgm:prSet phldrT="[Text]"/>
      <dgm:spPr/>
      <dgm:t>
        <a:bodyPr/>
        <a:lstStyle/>
        <a:p>
          <a:r>
            <a:rPr lang="en-US" b="0" i="0" dirty="0" smtClean="0"/>
            <a:t>“And yet, by heaven, I think my love as rare</a:t>
          </a:r>
          <a:r>
            <a:rPr lang="en-US" dirty="0" smtClean="0"/>
            <a:t/>
          </a:r>
          <a:br>
            <a:rPr lang="en-US" dirty="0" smtClean="0"/>
          </a:br>
          <a:r>
            <a:rPr lang="en-US" b="0" i="0" dirty="0" smtClean="0"/>
            <a:t>     As any she belied with false compare.”</a:t>
          </a:r>
          <a:endParaRPr lang="en-US" dirty="0"/>
        </a:p>
      </dgm:t>
    </dgm:pt>
    <dgm:pt modelId="{BDB8D9A3-22CD-48FE-B3C1-AB7EC20D9BB0}" type="parTrans" cxnId="{009FCF43-84E9-4CF2-9D91-78A6B0851DD9}">
      <dgm:prSet/>
      <dgm:spPr/>
      <dgm:t>
        <a:bodyPr/>
        <a:lstStyle/>
        <a:p>
          <a:endParaRPr lang="en-US"/>
        </a:p>
      </dgm:t>
    </dgm:pt>
    <dgm:pt modelId="{D9F21D41-9ED9-437B-A30F-48068CC30B83}" type="sibTrans" cxnId="{009FCF43-84E9-4CF2-9D91-78A6B0851DD9}">
      <dgm:prSet/>
      <dgm:spPr/>
      <dgm:t>
        <a:bodyPr/>
        <a:lstStyle/>
        <a:p>
          <a:endParaRPr lang="en-US"/>
        </a:p>
      </dgm:t>
    </dgm:pt>
    <dgm:pt modelId="{DCEF666B-8B65-4422-8FD4-AFE979B4B906}">
      <dgm:prSet phldrT="[Text]"/>
      <dgm:spPr/>
      <dgm:t>
        <a:bodyPr/>
        <a:lstStyle/>
        <a:p>
          <a:r>
            <a:rPr lang="en-US" b="0" i="0" dirty="0" smtClean="0"/>
            <a:t>divided into two stanzas</a:t>
          </a:r>
          <a:endParaRPr lang="en-US" dirty="0"/>
        </a:p>
      </dgm:t>
    </dgm:pt>
    <dgm:pt modelId="{0AEB45BC-14D7-4719-8B33-A79DDAEE9BFF}" type="parTrans" cxnId="{867C8363-D7C7-41DA-B766-C0542D8E8978}">
      <dgm:prSet/>
      <dgm:spPr/>
      <dgm:t>
        <a:bodyPr/>
        <a:lstStyle/>
        <a:p>
          <a:endParaRPr lang="en-US"/>
        </a:p>
      </dgm:t>
    </dgm:pt>
    <dgm:pt modelId="{DFBC7927-B222-4347-80CE-CD191FD8E01B}" type="sibTrans" cxnId="{867C8363-D7C7-41DA-B766-C0542D8E8978}">
      <dgm:prSet/>
      <dgm:spPr/>
      <dgm:t>
        <a:bodyPr/>
        <a:lstStyle/>
        <a:p>
          <a:endParaRPr lang="en-US"/>
        </a:p>
      </dgm:t>
    </dgm:pt>
    <dgm:pt modelId="{2AF502AF-1904-4FE0-B4CC-E37E0B8BB25E}">
      <dgm:prSet phldrT="[Text]"/>
      <dgm:spPr/>
      <dgm:t>
        <a:bodyPr/>
        <a:lstStyle/>
        <a:p>
          <a:r>
            <a:rPr lang="en-US" b="0" i="0" dirty="0" smtClean="0"/>
            <a:t>the octave (the first eight lines) followed by the answering sestet (the final six lines).</a:t>
          </a:r>
          <a:endParaRPr lang="en-US" dirty="0"/>
        </a:p>
      </dgm:t>
    </dgm:pt>
    <dgm:pt modelId="{65382FC2-8D2D-4776-9E6B-9DB0DFD33BC5}" type="parTrans" cxnId="{49A02B29-189C-43E0-90E6-3D12037CF271}">
      <dgm:prSet/>
      <dgm:spPr/>
      <dgm:t>
        <a:bodyPr/>
        <a:lstStyle/>
        <a:p>
          <a:endParaRPr lang="en-US"/>
        </a:p>
      </dgm:t>
    </dgm:pt>
    <dgm:pt modelId="{E4588E1E-79C9-4B61-BC83-5BAABC3B9275}" type="sibTrans" cxnId="{49A02B29-189C-43E0-90E6-3D12037CF271}">
      <dgm:prSet/>
      <dgm:spPr/>
      <dgm:t>
        <a:bodyPr/>
        <a:lstStyle/>
        <a:p>
          <a:endParaRPr lang="en-US"/>
        </a:p>
      </dgm:t>
    </dgm:pt>
    <dgm:pt modelId="{E2E57980-8549-4073-93D0-4015E195B218}">
      <dgm:prSet phldrT="[Text]"/>
      <dgm:spPr/>
      <dgm:t>
        <a:bodyPr/>
        <a:lstStyle/>
        <a:p>
          <a:r>
            <a:rPr lang="en-US" b="0" i="0" dirty="0" smtClean="0"/>
            <a:t>The tightly woven rhyme scheme, </a:t>
          </a:r>
          <a:r>
            <a:rPr lang="en-US" b="0" i="0" dirty="0" err="1" smtClean="0"/>
            <a:t>abba</a:t>
          </a:r>
          <a:r>
            <a:rPr lang="en-US" b="0" i="0" dirty="0" smtClean="0"/>
            <a:t>, </a:t>
          </a:r>
          <a:r>
            <a:rPr lang="en-US" b="0" i="0" dirty="0" err="1" smtClean="0"/>
            <a:t>abba</a:t>
          </a:r>
          <a:r>
            <a:rPr lang="en-US" b="0" i="0" dirty="0" smtClean="0"/>
            <a:t>, </a:t>
          </a:r>
          <a:r>
            <a:rPr lang="en-US" b="0" i="0" dirty="0" err="1" smtClean="0"/>
            <a:t>cdecde</a:t>
          </a:r>
          <a:r>
            <a:rPr lang="en-US" b="0" i="0" dirty="0" smtClean="0"/>
            <a:t> or </a:t>
          </a:r>
          <a:r>
            <a:rPr lang="en-US" b="0" i="0" dirty="0" err="1" smtClean="0"/>
            <a:t>cdcdcd</a:t>
          </a:r>
          <a:r>
            <a:rPr lang="en-US" b="0" i="0" dirty="0" smtClean="0"/>
            <a:t>, is suited for the rhyme-rich Italian language</a:t>
          </a:r>
          <a:endParaRPr lang="en-US" dirty="0"/>
        </a:p>
      </dgm:t>
    </dgm:pt>
    <dgm:pt modelId="{03031317-65FD-4D46-83A6-80BEE1AE48EB}" type="parTrans" cxnId="{12A13567-0D93-4AE6-80F5-E27BC0FD6A81}">
      <dgm:prSet/>
      <dgm:spPr/>
      <dgm:t>
        <a:bodyPr/>
        <a:lstStyle/>
        <a:p>
          <a:endParaRPr lang="en-US"/>
        </a:p>
      </dgm:t>
    </dgm:pt>
    <dgm:pt modelId="{1231C5F7-3DB0-43A6-AC62-F86541B91DA3}" type="sibTrans" cxnId="{12A13567-0D93-4AE6-80F5-E27BC0FD6A81}">
      <dgm:prSet/>
      <dgm:spPr/>
      <dgm:t>
        <a:bodyPr/>
        <a:lstStyle/>
        <a:p>
          <a:endParaRPr lang="en-US"/>
        </a:p>
      </dgm:t>
    </dgm:pt>
    <dgm:pt modelId="{96BB317B-30C8-4C9B-9DCE-92AB8493CF0F}">
      <dgm:prSet phldrT="[Text]"/>
      <dgm:spPr/>
      <dgm:t>
        <a:bodyPr/>
        <a:lstStyle/>
        <a:p>
          <a:r>
            <a:rPr lang="en-US" b="0" i="0" dirty="0" smtClean="0"/>
            <a:t>presents an argument, observation, question, or some other answerable charge in the octave</a:t>
          </a:r>
          <a:endParaRPr lang="en-US" dirty="0"/>
        </a:p>
      </dgm:t>
    </dgm:pt>
    <dgm:pt modelId="{04797BC9-BCB4-4CDC-A3C0-A1AF9B3F0047}" type="parTrans" cxnId="{F768732C-270C-4387-BBA0-C59062BFB259}">
      <dgm:prSet/>
      <dgm:spPr/>
      <dgm:t>
        <a:bodyPr/>
        <a:lstStyle/>
        <a:p>
          <a:endParaRPr lang="en-US"/>
        </a:p>
      </dgm:t>
    </dgm:pt>
    <dgm:pt modelId="{C2507487-4008-4311-A4D1-8856199CBE6E}" type="sibTrans" cxnId="{F768732C-270C-4387-BBA0-C59062BFB259}">
      <dgm:prSet/>
      <dgm:spPr/>
      <dgm:t>
        <a:bodyPr/>
        <a:lstStyle/>
        <a:p>
          <a:endParaRPr lang="en-US"/>
        </a:p>
      </dgm:t>
    </dgm:pt>
    <dgm:pt modelId="{609755AC-5057-4B8D-A75D-884F269453E2}">
      <dgm:prSet phldrT="[Text]"/>
      <dgm:spPr/>
      <dgm:t>
        <a:bodyPr/>
        <a:lstStyle/>
        <a:p>
          <a:r>
            <a:rPr lang="en-US" b="0" i="0" dirty="0" smtClean="0"/>
            <a:t> a turn, or </a:t>
          </a:r>
          <a:r>
            <a:rPr lang="en-US" b="0" i="0" dirty="0" err="1" smtClean="0"/>
            <a:t>volta</a:t>
          </a:r>
          <a:r>
            <a:rPr lang="en-US" b="0" i="0" dirty="0" smtClean="0"/>
            <a:t>, occurs between the eighth and ninth lines. </a:t>
          </a:r>
          <a:endParaRPr lang="en-US" dirty="0"/>
        </a:p>
      </dgm:t>
    </dgm:pt>
    <dgm:pt modelId="{03415343-9DB0-4F68-B3B9-ED71EFC44069}" type="parTrans" cxnId="{E34C1420-47C8-4102-A458-4DE4F2E0BFC3}">
      <dgm:prSet/>
      <dgm:spPr/>
      <dgm:t>
        <a:bodyPr/>
        <a:lstStyle/>
        <a:p>
          <a:endParaRPr lang="en-US"/>
        </a:p>
      </dgm:t>
    </dgm:pt>
    <dgm:pt modelId="{AEEE0A41-6C8E-4F06-89AA-7D3011250B36}" type="sibTrans" cxnId="{E34C1420-47C8-4102-A458-4DE4F2E0BFC3}">
      <dgm:prSet/>
      <dgm:spPr/>
      <dgm:t>
        <a:bodyPr/>
        <a:lstStyle/>
        <a:p>
          <a:endParaRPr lang="en-US"/>
        </a:p>
      </dgm:t>
    </dgm:pt>
    <dgm:pt modelId="{B57D6D1E-141A-4B14-BF9D-86026F0F12F4}">
      <dgm:prSet phldrT="[Text]"/>
      <dgm:spPr/>
      <dgm:t>
        <a:bodyPr/>
        <a:lstStyle/>
        <a:p>
          <a:r>
            <a:rPr lang="en-US" b="0" i="0" dirty="0" smtClean="0"/>
            <a:t>This marks a shift in the direction of the argument or narrative, turning the sestet into the vehicle for the counterargument, clarification, or whatever answer the octave demands</a:t>
          </a:r>
          <a:endParaRPr lang="en-US" dirty="0"/>
        </a:p>
      </dgm:t>
    </dgm:pt>
    <dgm:pt modelId="{74FB40CF-E4EC-4C3D-9144-90778CEA46E9}" type="parTrans" cxnId="{3FF9E298-F08F-4A05-9A75-2D82E353BEFD}">
      <dgm:prSet/>
      <dgm:spPr/>
      <dgm:t>
        <a:bodyPr/>
        <a:lstStyle/>
        <a:p>
          <a:endParaRPr lang="en-US"/>
        </a:p>
      </dgm:t>
    </dgm:pt>
    <dgm:pt modelId="{146651B7-7703-4603-9A55-1E35B62A3180}" type="sibTrans" cxnId="{3FF9E298-F08F-4A05-9A75-2D82E353BEFD}">
      <dgm:prSet/>
      <dgm:spPr/>
      <dgm:t>
        <a:bodyPr/>
        <a:lstStyle/>
        <a:p>
          <a:endParaRPr lang="en-US"/>
        </a:p>
      </dgm:t>
    </dgm:pt>
    <dgm:pt modelId="{2A77831F-B399-4CD7-9CF8-6DA1F0F2E0C9}">
      <dgm:prSet phldrT="[Text]"/>
      <dgm:spPr/>
      <dgm:t>
        <a:bodyPr/>
        <a:lstStyle/>
        <a:p>
          <a:r>
            <a:rPr lang="en-US" b="0" i="0" dirty="0" smtClean="0"/>
            <a:t>three quatrains (stanzas of 4 lines) and a couplet follow this rhyme scheme: </a:t>
          </a:r>
          <a:r>
            <a:rPr lang="en-US" b="0" i="0" dirty="0" err="1" smtClean="0"/>
            <a:t>abab</a:t>
          </a:r>
          <a:r>
            <a:rPr lang="en-US" b="0" i="0" dirty="0" smtClean="0"/>
            <a:t>, </a:t>
          </a:r>
          <a:r>
            <a:rPr lang="en-US" b="0" i="0" dirty="0" err="1" smtClean="0"/>
            <a:t>cdcd</a:t>
          </a:r>
          <a:r>
            <a:rPr lang="en-US" b="0" i="0" dirty="0" smtClean="0"/>
            <a:t>, </a:t>
          </a:r>
          <a:r>
            <a:rPr lang="en-US" b="0" i="0" dirty="0" err="1" smtClean="0"/>
            <a:t>efef</a:t>
          </a:r>
          <a:r>
            <a:rPr lang="en-US" b="0" i="0" dirty="0" smtClean="0"/>
            <a:t>, gg. </a:t>
          </a:r>
          <a:endParaRPr lang="en-US" dirty="0"/>
        </a:p>
      </dgm:t>
    </dgm:pt>
    <dgm:pt modelId="{AF532AE1-3A48-4265-AE1B-56B9B0792CB0}" type="parTrans" cxnId="{BC36034E-1A4B-473A-B6FC-0C452BCB8936}">
      <dgm:prSet/>
      <dgm:spPr/>
      <dgm:t>
        <a:bodyPr/>
        <a:lstStyle/>
        <a:p>
          <a:endParaRPr lang="en-US"/>
        </a:p>
      </dgm:t>
    </dgm:pt>
    <dgm:pt modelId="{7A86D4FC-2498-4CEC-B8D4-ECB918A561DD}" type="sibTrans" cxnId="{BC36034E-1A4B-473A-B6FC-0C452BCB8936}">
      <dgm:prSet/>
      <dgm:spPr/>
      <dgm:t>
        <a:bodyPr/>
        <a:lstStyle/>
        <a:p>
          <a:endParaRPr lang="en-US"/>
        </a:p>
      </dgm:t>
    </dgm:pt>
    <dgm:pt modelId="{CA323AE9-D5C7-4F49-8118-A024AD7094C0}">
      <dgm:prSet phldrT="[Text]"/>
      <dgm:spPr/>
      <dgm:t>
        <a:bodyPr/>
        <a:lstStyle/>
        <a:p>
          <a:r>
            <a:rPr lang="en-US" b="0" i="0" dirty="0" smtClean="0"/>
            <a:t>The </a:t>
          </a:r>
          <a:r>
            <a:rPr lang="en-US" b="0" i="0" dirty="0" err="1" smtClean="0"/>
            <a:t>the</a:t>
          </a:r>
          <a:r>
            <a:rPr lang="en-US" b="0" i="0" dirty="0" smtClean="0"/>
            <a:t> final couplet is very important,</a:t>
          </a:r>
          <a:endParaRPr lang="en-US" dirty="0"/>
        </a:p>
      </dgm:t>
    </dgm:pt>
    <dgm:pt modelId="{98EAE40F-6E6A-4307-9873-4FFBB6BC9D32}" type="parTrans" cxnId="{87795990-0DCA-45CA-8ABE-E5FE2DA3F950}">
      <dgm:prSet/>
      <dgm:spPr/>
      <dgm:t>
        <a:bodyPr/>
        <a:lstStyle/>
        <a:p>
          <a:endParaRPr lang="en-US"/>
        </a:p>
      </dgm:t>
    </dgm:pt>
    <dgm:pt modelId="{CD1B6E1F-E9F9-4C62-A3A8-879CDAFBA59D}" type="sibTrans" cxnId="{87795990-0DCA-45CA-8ABE-E5FE2DA3F950}">
      <dgm:prSet/>
      <dgm:spPr/>
      <dgm:t>
        <a:bodyPr/>
        <a:lstStyle/>
        <a:p>
          <a:endParaRPr lang="en-US"/>
        </a:p>
      </dgm:t>
    </dgm:pt>
    <dgm:pt modelId="{EF8A464A-ED78-4142-BDD8-FC5A547EEAD1}">
      <dgm:prSet phldrT="[Text]"/>
      <dgm:spPr/>
      <dgm:t>
        <a:bodyPr/>
        <a:lstStyle/>
        <a:p>
          <a:r>
            <a:rPr lang="en-US" b="0" i="0" dirty="0" smtClean="0"/>
            <a:t>It may conclude, amplify, or even refute the previous three stanzas, often creating an </a:t>
          </a:r>
          <a:r>
            <a:rPr lang="en-US" b="0" i="0" dirty="0" err="1" smtClean="0"/>
            <a:t>epiphanic</a:t>
          </a:r>
          <a:r>
            <a:rPr lang="en-US" b="0" i="0" dirty="0" smtClean="0"/>
            <a:t> quality to the end. </a:t>
          </a:r>
          <a:endParaRPr lang="en-US" dirty="0"/>
        </a:p>
      </dgm:t>
    </dgm:pt>
    <dgm:pt modelId="{5CFF9D7F-91A2-4795-A030-E5476E792235}" type="parTrans" cxnId="{169B34A8-B3DE-455E-988B-3595740A58DA}">
      <dgm:prSet/>
      <dgm:spPr/>
      <dgm:t>
        <a:bodyPr/>
        <a:lstStyle/>
        <a:p>
          <a:endParaRPr lang="en-US"/>
        </a:p>
      </dgm:t>
    </dgm:pt>
    <dgm:pt modelId="{EA3FE27D-1B43-4D19-9425-B742A3CA88B1}" type="sibTrans" cxnId="{169B34A8-B3DE-455E-988B-3595740A58DA}">
      <dgm:prSet/>
      <dgm:spPr/>
      <dgm:t>
        <a:bodyPr/>
        <a:lstStyle/>
        <a:p>
          <a:endParaRPr lang="en-US"/>
        </a:p>
      </dgm:t>
    </dgm:pt>
    <dgm:pt modelId="{2C3F78EE-1F72-4FCD-8CB8-B80BD694AA33}">
      <dgm:prSet phldrT="[Text]"/>
      <dgm:spPr/>
      <dgm:t>
        <a:bodyPr/>
        <a:lstStyle/>
        <a:p>
          <a:r>
            <a:rPr lang="en-US" b="0" i="0" dirty="0" smtClean="0"/>
            <a:t>In Sonnet 130 of William Shakespeare’s epic sonnet cycle, the first twelve lines compare the speaker’s mistress unfavorably with nature’s beauties. But the concluding couplet swerves in a surprising direction:</a:t>
          </a:r>
          <a:endParaRPr lang="en-US" dirty="0"/>
        </a:p>
      </dgm:t>
    </dgm:pt>
    <dgm:pt modelId="{9BB2C3AB-9A00-43B5-B7BD-179AC6D5EC10}" type="parTrans" cxnId="{86080D99-32BA-41F7-9F4F-58DB87F947A6}">
      <dgm:prSet/>
      <dgm:spPr/>
      <dgm:t>
        <a:bodyPr/>
        <a:lstStyle/>
        <a:p>
          <a:endParaRPr lang="en-US"/>
        </a:p>
      </dgm:t>
    </dgm:pt>
    <dgm:pt modelId="{F562D9E5-DFAF-4118-A2D1-EE9E3022BA7E}" type="sibTrans" cxnId="{86080D99-32BA-41F7-9F4F-58DB87F947A6}">
      <dgm:prSet/>
      <dgm:spPr/>
      <dgm:t>
        <a:bodyPr/>
        <a:lstStyle/>
        <a:p>
          <a:endParaRPr lang="en-US"/>
        </a:p>
      </dgm:t>
    </dgm:pt>
    <dgm:pt modelId="{2FC93ECF-EFE1-4D1E-84D2-8330B6A2D56D}" type="pres">
      <dgm:prSet presAssocID="{7766E181-8DF8-431C-80CF-77FB39DFD66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A5BB46B-A0AC-4467-8AA2-35CC0FD1E744}" type="pres">
      <dgm:prSet presAssocID="{104C3F58-AF7A-4F5F-AABE-E31BDED36AAE}" presName="compositeNode" presStyleCnt="0">
        <dgm:presLayoutVars>
          <dgm:bulletEnabled val="1"/>
        </dgm:presLayoutVars>
      </dgm:prSet>
      <dgm:spPr/>
    </dgm:pt>
    <dgm:pt modelId="{D074EA13-5E3F-4CCB-9441-7E564EC0D53C}" type="pres">
      <dgm:prSet presAssocID="{104C3F58-AF7A-4F5F-AABE-E31BDED36AAE}" presName="imag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D4C7A31-F177-41D9-B0C8-9F5B51A5D52E}" type="pres">
      <dgm:prSet presAssocID="{104C3F58-AF7A-4F5F-AABE-E31BDED36AAE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35F5A-9FFA-4A7E-B3A5-EECE9ED323F7}" type="pres">
      <dgm:prSet presAssocID="{104C3F58-AF7A-4F5F-AABE-E31BDED36AAE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D6DFF-8532-495F-A9F9-8A3E7AD3A9D5}" type="pres">
      <dgm:prSet presAssocID="{596F41D2-6E99-46B8-92B7-BA03BDCD70C0}" presName="sibTrans" presStyleCnt="0"/>
      <dgm:spPr/>
    </dgm:pt>
    <dgm:pt modelId="{4C58297F-D13E-43D6-B441-09C8059811F8}" type="pres">
      <dgm:prSet presAssocID="{D71409A8-17E6-4BC5-B131-33DFF1D72340}" presName="compositeNode" presStyleCnt="0">
        <dgm:presLayoutVars>
          <dgm:bulletEnabled val="1"/>
        </dgm:presLayoutVars>
      </dgm:prSet>
      <dgm:spPr/>
    </dgm:pt>
    <dgm:pt modelId="{E70693A2-2DE5-4883-B4A4-41CED3F09B7F}" type="pres">
      <dgm:prSet presAssocID="{D71409A8-17E6-4BC5-B131-33DFF1D72340}" presName="imag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5D81B51-E275-4036-B17C-3C8EC4F8E996}" type="pres">
      <dgm:prSet presAssocID="{D71409A8-17E6-4BC5-B131-33DFF1D72340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EB535E-7367-4079-9802-A59CCB52D97A}" type="pres">
      <dgm:prSet presAssocID="{D71409A8-17E6-4BC5-B131-33DFF1D72340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581337-A2DD-4753-8AED-CAEFB4D8D84B}" type="presOf" srcId="{2C3F78EE-1F72-4FCD-8CB8-B80BD694AA33}" destId="{65D81B51-E275-4036-B17C-3C8EC4F8E996}" srcOrd="0" destOrd="4" presId="urn:microsoft.com/office/officeart/2005/8/layout/hList2"/>
    <dgm:cxn modelId="{D219770E-4931-4DFC-A6EA-BBAC3B7BBBDB}" type="presOf" srcId="{2A77831F-B399-4CD7-9CF8-6DA1F0F2E0C9}" destId="{65D81B51-E275-4036-B17C-3C8EC4F8E996}" srcOrd="0" destOrd="1" presId="urn:microsoft.com/office/officeart/2005/8/layout/hList2"/>
    <dgm:cxn modelId="{64EADDB4-750E-4338-A834-22E953E8BAC2}" srcId="{D71409A8-17E6-4BC5-B131-33DFF1D72340}" destId="{0BBC9D55-6695-4BB9-AB7F-5FDD67D0BF03}" srcOrd="0" destOrd="0" parTransId="{4B417035-D547-4063-ACCC-01995528759C}" sibTransId="{346BFACD-9ED0-4794-8102-8E47C07A7988}"/>
    <dgm:cxn modelId="{C0FF48EC-4B24-48DA-9BA2-F7217E40C4F7}" type="presOf" srcId="{0BBC9D55-6695-4BB9-AB7F-5FDD67D0BF03}" destId="{65D81B51-E275-4036-B17C-3C8EC4F8E996}" srcOrd="0" destOrd="0" presId="urn:microsoft.com/office/officeart/2005/8/layout/hList2"/>
    <dgm:cxn modelId="{BAA36A17-9535-40C0-8E88-94048BBD479C}" type="presOf" srcId="{B57D6D1E-141A-4B14-BF9D-86026F0F12F4}" destId="{BD4C7A31-F177-41D9-B0C8-9F5B51A5D52E}" srcOrd="0" destOrd="6" presId="urn:microsoft.com/office/officeart/2005/8/layout/hList2"/>
    <dgm:cxn modelId="{7195459B-B9DA-4186-BC30-9A7A09329608}" type="presOf" srcId="{609755AC-5057-4B8D-A75D-884F269453E2}" destId="{BD4C7A31-F177-41D9-B0C8-9F5B51A5D52E}" srcOrd="0" destOrd="5" presId="urn:microsoft.com/office/officeart/2005/8/layout/hList2"/>
    <dgm:cxn modelId="{FD1ECE5A-3E17-4A25-8E8C-5C35D16F70DF}" srcId="{7766E181-8DF8-431C-80CF-77FB39DFD66A}" destId="{104C3F58-AF7A-4F5F-AABE-E31BDED36AAE}" srcOrd="0" destOrd="0" parTransId="{915273C2-60EE-492D-BB4B-86B28BCC3A8F}" sibTransId="{596F41D2-6E99-46B8-92B7-BA03BDCD70C0}"/>
    <dgm:cxn modelId="{49A02B29-189C-43E0-90E6-3D12037CF271}" srcId="{104C3F58-AF7A-4F5F-AABE-E31BDED36AAE}" destId="{2AF502AF-1904-4FE0-B4CC-E37E0B8BB25E}" srcOrd="2" destOrd="0" parTransId="{65382FC2-8D2D-4776-9E6B-9DB0DFD33BC5}" sibTransId="{E4588E1E-79C9-4B61-BC83-5BAABC3B9275}"/>
    <dgm:cxn modelId="{44A6A32D-BD06-418C-BF2A-088AF847D748}" type="presOf" srcId="{104C3F58-AF7A-4F5F-AABE-E31BDED36AAE}" destId="{B9635F5A-9FFA-4A7E-B3A5-EECE9ED323F7}" srcOrd="0" destOrd="0" presId="urn:microsoft.com/office/officeart/2005/8/layout/hList2"/>
    <dgm:cxn modelId="{8282F678-7B87-4166-896B-233A08344704}" type="presOf" srcId="{D71409A8-17E6-4BC5-B131-33DFF1D72340}" destId="{63EB535E-7367-4079-9802-A59CCB52D97A}" srcOrd="0" destOrd="0" presId="urn:microsoft.com/office/officeart/2005/8/layout/hList2"/>
    <dgm:cxn modelId="{8B3ACB5E-AF60-4C53-8757-A45662D73B69}" type="presOf" srcId="{96BB317B-30C8-4C9B-9DCE-92AB8493CF0F}" destId="{BD4C7A31-F177-41D9-B0C8-9F5B51A5D52E}" srcOrd="0" destOrd="4" presId="urn:microsoft.com/office/officeart/2005/8/layout/hList2"/>
    <dgm:cxn modelId="{C2D0BD79-D339-4AAF-B102-159C031D69DD}" type="presOf" srcId="{7766E181-8DF8-431C-80CF-77FB39DFD66A}" destId="{2FC93ECF-EFE1-4D1E-84D2-8330B6A2D56D}" srcOrd="0" destOrd="0" presId="urn:microsoft.com/office/officeart/2005/8/layout/hList2"/>
    <dgm:cxn modelId="{E7991D67-C2E8-4705-B9E0-1BC9450A779D}" type="presOf" srcId="{2AF502AF-1904-4FE0-B4CC-E37E0B8BB25E}" destId="{BD4C7A31-F177-41D9-B0C8-9F5B51A5D52E}" srcOrd="0" destOrd="2" presId="urn:microsoft.com/office/officeart/2005/8/layout/hList2"/>
    <dgm:cxn modelId="{E416A0DD-B54E-4D6C-A8FF-48F5DA2E45BC}" srcId="{104C3F58-AF7A-4F5F-AABE-E31BDED36AAE}" destId="{705CD365-48CB-499B-821D-E2097CCC13E4}" srcOrd="0" destOrd="0" parTransId="{232730C4-EAF2-4D34-A0D8-20CA4E1376AD}" sibTransId="{2223751F-F59F-4916-A846-8AD019567688}"/>
    <dgm:cxn modelId="{87795990-0DCA-45CA-8ABE-E5FE2DA3F950}" srcId="{D71409A8-17E6-4BC5-B131-33DFF1D72340}" destId="{CA323AE9-D5C7-4F49-8118-A024AD7094C0}" srcOrd="2" destOrd="0" parTransId="{98EAE40F-6E6A-4307-9873-4FFBB6BC9D32}" sibTransId="{CD1B6E1F-E9F9-4C62-A3A8-879CDAFBA59D}"/>
    <dgm:cxn modelId="{216EB1EC-30D8-4544-97B2-78AEDC6227A9}" type="presOf" srcId="{E2E57980-8549-4073-93D0-4015E195B218}" destId="{BD4C7A31-F177-41D9-B0C8-9F5B51A5D52E}" srcOrd="0" destOrd="3" presId="urn:microsoft.com/office/officeart/2005/8/layout/hList2"/>
    <dgm:cxn modelId="{F768732C-270C-4387-BBA0-C59062BFB259}" srcId="{104C3F58-AF7A-4F5F-AABE-E31BDED36AAE}" destId="{96BB317B-30C8-4C9B-9DCE-92AB8493CF0F}" srcOrd="4" destOrd="0" parTransId="{04797BC9-BCB4-4CDC-A3C0-A1AF9B3F0047}" sibTransId="{C2507487-4008-4311-A4D1-8856199CBE6E}"/>
    <dgm:cxn modelId="{C64C3D82-9A0B-4F82-B389-291C0FD92601}" type="presOf" srcId="{DCEF666B-8B65-4422-8FD4-AFE979B4B906}" destId="{BD4C7A31-F177-41D9-B0C8-9F5B51A5D52E}" srcOrd="0" destOrd="1" presId="urn:microsoft.com/office/officeart/2005/8/layout/hList2"/>
    <dgm:cxn modelId="{3FF9E298-F08F-4A05-9A75-2D82E353BEFD}" srcId="{104C3F58-AF7A-4F5F-AABE-E31BDED36AAE}" destId="{B57D6D1E-141A-4B14-BF9D-86026F0F12F4}" srcOrd="6" destOrd="0" parTransId="{74FB40CF-E4EC-4C3D-9144-90778CEA46E9}" sibTransId="{146651B7-7703-4603-9A55-1E35B62A3180}"/>
    <dgm:cxn modelId="{11EF105E-1B4E-413C-ACBE-A953B915EF50}" srcId="{7766E181-8DF8-431C-80CF-77FB39DFD66A}" destId="{D71409A8-17E6-4BC5-B131-33DFF1D72340}" srcOrd="1" destOrd="0" parTransId="{F445709E-87F1-4703-B93B-DE4FD9975EFD}" sibTransId="{78FE07EA-DBA5-4DA2-8F12-F38B6A4BF601}"/>
    <dgm:cxn modelId="{12A13567-0D93-4AE6-80F5-E27BC0FD6A81}" srcId="{104C3F58-AF7A-4F5F-AABE-E31BDED36AAE}" destId="{E2E57980-8549-4073-93D0-4015E195B218}" srcOrd="3" destOrd="0" parTransId="{03031317-65FD-4D46-83A6-80BEE1AE48EB}" sibTransId="{1231C5F7-3DB0-43A6-AC62-F86541B91DA3}"/>
    <dgm:cxn modelId="{FC207BE0-3297-423B-B86F-D010A047FACD}" type="presOf" srcId="{EF8A464A-ED78-4142-BDD8-FC5A547EEAD1}" destId="{65D81B51-E275-4036-B17C-3C8EC4F8E996}" srcOrd="0" destOrd="3" presId="urn:microsoft.com/office/officeart/2005/8/layout/hList2"/>
    <dgm:cxn modelId="{B2146AFB-3A77-436C-996F-A85D87ACC9F2}" type="presOf" srcId="{CA323AE9-D5C7-4F49-8118-A024AD7094C0}" destId="{65D81B51-E275-4036-B17C-3C8EC4F8E996}" srcOrd="0" destOrd="2" presId="urn:microsoft.com/office/officeart/2005/8/layout/hList2"/>
    <dgm:cxn modelId="{E34C1420-47C8-4102-A458-4DE4F2E0BFC3}" srcId="{104C3F58-AF7A-4F5F-AABE-E31BDED36AAE}" destId="{609755AC-5057-4B8D-A75D-884F269453E2}" srcOrd="5" destOrd="0" parTransId="{03415343-9DB0-4F68-B3B9-ED71EFC44069}" sibTransId="{AEEE0A41-6C8E-4F06-89AA-7D3011250B36}"/>
    <dgm:cxn modelId="{B44492F3-DC4B-4D84-9102-139AC04A9F8B}" type="presOf" srcId="{B9932D26-4DD6-4ECD-A4CC-B93F15D0EBCE}" destId="{65D81B51-E275-4036-B17C-3C8EC4F8E996}" srcOrd="0" destOrd="5" presId="urn:microsoft.com/office/officeart/2005/8/layout/hList2"/>
    <dgm:cxn modelId="{BC36034E-1A4B-473A-B6FC-0C452BCB8936}" srcId="{D71409A8-17E6-4BC5-B131-33DFF1D72340}" destId="{2A77831F-B399-4CD7-9CF8-6DA1F0F2E0C9}" srcOrd="1" destOrd="0" parTransId="{AF532AE1-3A48-4265-AE1B-56B9B0792CB0}" sibTransId="{7A86D4FC-2498-4CEC-B8D4-ECB918A561DD}"/>
    <dgm:cxn modelId="{009FCF43-84E9-4CF2-9D91-78A6B0851DD9}" srcId="{D71409A8-17E6-4BC5-B131-33DFF1D72340}" destId="{B9932D26-4DD6-4ECD-A4CC-B93F15D0EBCE}" srcOrd="5" destOrd="0" parTransId="{BDB8D9A3-22CD-48FE-B3C1-AB7EC20D9BB0}" sibTransId="{D9F21D41-9ED9-437B-A30F-48068CC30B83}"/>
    <dgm:cxn modelId="{3CD1C877-D470-400C-84B5-1EA2EC31C879}" type="presOf" srcId="{705CD365-48CB-499B-821D-E2097CCC13E4}" destId="{BD4C7A31-F177-41D9-B0C8-9F5B51A5D52E}" srcOrd="0" destOrd="0" presId="urn:microsoft.com/office/officeart/2005/8/layout/hList2"/>
    <dgm:cxn modelId="{86080D99-32BA-41F7-9F4F-58DB87F947A6}" srcId="{D71409A8-17E6-4BC5-B131-33DFF1D72340}" destId="{2C3F78EE-1F72-4FCD-8CB8-B80BD694AA33}" srcOrd="4" destOrd="0" parTransId="{9BB2C3AB-9A00-43B5-B7BD-179AC6D5EC10}" sibTransId="{F562D9E5-DFAF-4118-A2D1-EE9E3022BA7E}"/>
    <dgm:cxn modelId="{169B34A8-B3DE-455E-988B-3595740A58DA}" srcId="{D71409A8-17E6-4BC5-B131-33DFF1D72340}" destId="{EF8A464A-ED78-4142-BDD8-FC5A547EEAD1}" srcOrd="3" destOrd="0" parTransId="{5CFF9D7F-91A2-4795-A030-E5476E792235}" sibTransId="{EA3FE27D-1B43-4D19-9425-B742A3CA88B1}"/>
    <dgm:cxn modelId="{867C8363-D7C7-41DA-B766-C0542D8E8978}" srcId="{104C3F58-AF7A-4F5F-AABE-E31BDED36AAE}" destId="{DCEF666B-8B65-4422-8FD4-AFE979B4B906}" srcOrd="1" destOrd="0" parTransId="{0AEB45BC-14D7-4719-8B33-A79DDAEE9BFF}" sibTransId="{DFBC7927-B222-4347-80CE-CD191FD8E01B}"/>
    <dgm:cxn modelId="{55F89973-6600-4ED2-A99B-7A62E63FDFC5}" type="presParOf" srcId="{2FC93ECF-EFE1-4D1E-84D2-8330B6A2D56D}" destId="{6A5BB46B-A0AC-4467-8AA2-35CC0FD1E744}" srcOrd="0" destOrd="0" presId="urn:microsoft.com/office/officeart/2005/8/layout/hList2"/>
    <dgm:cxn modelId="{D1DB988C-9945-492C-B0D1-32EA7A54FDB3}" type="presParOf" srcId="{6A5BB46B-A0AC-4467-8AA2-35CC0FD1E744}" destId="{D074EA13-5E3F-4CCB-9441-7E564EC0D53C}" srcOrd="0" destOrd="0" presId="urn:microsoft.com/office/officeart/2005/8/layout/hList2"/>
    <dgm:cxn modelId="{520CFEA8-1171-49EC-9198-641BF7AB0994}" type="presParOf" srcId="{6A5BB46B-A0AC-4467-8AA2-35CC0FD1E744}" destId="{BD4C7A31-F177-41D9-B0C8-9F5B51A5D52E}" srcOrd="1" destOrd="0" presId="urn:microsoft.com/office/officeart/2005/8/layout/hList2"/>
    <dgm:cxn modelId="{30909AF3-1B08-4AF6-9930-115EADD16DEF}" type="presParOf" srcId="{6A5BB46B-A0AC-4467-8AA2-35CC0FD1E744}" destId="{B9635F5A-9FFA-4A7E-B3A5-EECE9ED323F7}" srcOrd="2" destOrd="0" presId="urn:microsoft.com/office/officeart/2005/8/layout/hList2"/>
    <dgm:cxn modelId="{E82B0331-D77F-42E3-95D6-C83596AB44AB}" type="presParOf" srcId="{2FC93ECF-EFE1-4D1E-84D2-8330B6A2D56D}" destId="{F2FD6DFF-8532-495F-A9F9-8A3E7AD3A9D5}" srcOrd="1" destOrd="0" presId="urn:microsoft.com/office/officeart/2005/8/layout/hList2"/>
    <dgm:cxn modelId="{F88F837B-4AC6-462D-8F89-2C96A40DB6FA}" type="presParOf" srcId="{2FC93ECF-EFE1-4D1E-84D2-8330B6A2D56D}" destId="{4C58297F-D13E-43D6-B441-09C8059811F8}" srcOrd="2" destOrd="0" presId="urn:microsoft.com/office/officeart/2005/8/layout/hList2"/>
    <dgm:cxn modelId="{DC4F45EA-0A0F-4379-A076-17F46E39145B}" type="presParOf" srcId="{4C58297F-D13E-43D6-B441-09C8059811F8}" destId="{E70693A2-2DE5-4883-B4A4-41CED3F09B7F}" srcOrd="0" destOrd="0" presId="urn:microsoft.com/office/officeart/2005/8/layout/hList2"/>
    <dgm:cxn modelId="{D6C48DB4-A9B5-4AE7-9B8F-8A8195D2685C}" type="presParOf" srcId="{4C58297F-D13E-43D6-B441-09C8059811F8}" destId="{65D81B51-E275-4036-B17C-3C8EC4F8E996}" srcOrd="1" destOrd="0" presId="urn:microsoft.com/office/officeart/2005/8/layout/hList2"/>
    <dgm:cxn modelId="{2ABA8648-C490-4BF2-BC47-4C739305BB20}" type="presParOf" srcId="{4C58297F-D13E-43D6-B441-09C8059811F8}" destId="{63EB535E-7367-4079-9802-A59CCB52D97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54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2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3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5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69487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473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403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8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31124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6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CEA564-51CC-4BAD-AEF3-81184DBAE941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B67EDDD-2781-403C-932C-6DC108F1B44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270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0" i="0" u="none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b="0" i="0" u="none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ets.org/poetsorg/poet/dante-alighier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ets.org/poetsorg/poet/petrar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Poetic 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Pastoral &amp; Sonnets</a:t>
            </a:r>
          </a:p>
          <a:p>
            <a:r>
              <a:rPr lang="en-US" sz="1400" i="1" dirty="0"/>
              <a:t>https://</a:t>
            </a:r>
            <a:r>
              <a:rPr lang="en-US" sz="1400" i="1" dirty="0" smtClean="0"/>
              <a:t>www.poets.org/poetsorg/text/poetic-form-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7565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87" y="3527876"/>
            <a:ext cx="5224171" cy="3226796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07207"/>
            <a:ext cx="10178322" cy="5222382"/>
          </a:xfrm>
        </p:spPr>
        <p:txBody>
          <a:bodyPr>
            <a:normAutofit/>
          </a:bodyPr>
          <a:lstStyle/>
          <a:p>
            <a:r>
              <a:rPr lang="en-US" dirty="0"/>
              <a:t>Viewed alternately as a genre, mode, or convention in poetry (as well as in </a:t>
            </a:r>
            <a:r>
              <a:rPr lang="en-US" dirty="0" smtClean="0"/>
              <a:t>literature, art</a:t>
            </a:r>
            <a:r>
              <a:rPr lang="en-US" dirty="0"/>
              <a:t>, and music), the pastoral tradition refers to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- a </a:t>
            </a:r>
            <a:r>
              <a:rPr lang="en-US" dirty="0"/>
              <a:t>lineage of </a:t>
            </a:r>
            <a:r>
              <a:rPr lang="en-US" b="1" dirty="0"/>
              <a:t>creative works </a:t>
            </a:r>
            <a:r>
              <a:rPr lang="en-US" dirty="0"/>
              <a:t>that idealize rural life and landscapes, while the term “pastoral” refers to individual poems or other works in the </a:t>
            </a:r>
            <a:r>
              <a:rPr lang="en-US" dirty="0" smtClean="0"/>
              <a:t>tradition.</a:t>
            </a:r>
          </a:p>
          <a:p>
            <a:r>
              <a:rPr lang="en-US" dirty="0" smtClean="0"/>
              <a:t>This style of writing emerged early on in human literary history though Virgil and Homer, prior to the common era.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During the Italian Renaissance several poets imitated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Virgil</a:t>
            </a:r>
            <a:r>
              <a:rPr lang="en-US" dirty="0"/>
              <a:t>, including </a:t>
            </a:r>
            <a:r>
              <a:rPr lang="en-US" dirty="0" smtClean="0">
                <a:hlinkClick r:id="rId3"/>
              </a:rPr>
              <a:t>Dante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Petrarch</a:t>
            </a:r>
            <a:r>
              <a:rPr lang="en-US" dirty="0"/>
              <a:t>, and Boccaccio,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followed </a:t>
            </a:r>
            <a:r>
              <a:rPr lang="en-US" dirty="0"/>
              <a:t>by Bernardo Tasso, </a:t>
            </a:r>
            <a:r>
              <a:rPr lang="en-US" dirty="0" smtClean="0"/>
              <a:t>Luigi </a:t>
            </a:r>
            <a:r>
              <a:rPr lang="en-US" dirty="0" err="1"/>
              <a:t>Tansillo</a:t>
            </a:r>
            <a:r>
              <a:rPr lang="en-US" dirty="0"/>
              <a:t>, and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/>
              <a:t>Giambattista</a:t>
            </a:r>
            <a:r>
              <a:rPr lang="en-US" dirty="0" smtClean="0"/>
              <a:t> </a:t>
            </a:r>
            <a:r>
              <a:rPr lang="en-US" dirty="0"/>
              <a:t>Marino.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These </a:t>
            </a:r>
            <a:r>
              <a:rPr lang="en-US" dirty="0"/>
              <a:t>later poets wrote examples of the pastoral lyric,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shorter </a:t>
            </a:r>
            <a:r>
              <a:rPr lang="en-US" dirty="0"/>
              <a:t>poems describing beautiful rural </a:t>
            </a:r>
            <a:r>
              <a:rPr lang="en-US" dirty="0" smtClean="0"/>
              <a:t>landscapes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(or </a:t>
            </a:r>
            <a:r>
              <a:rPr lang="en-US" dirty="0"/>
              <a:t>“locus </a:t>
            </a:r>
            <a:r>
              <a:rPr lang="en-US" dirty="0" err="1"/>
              <a:t>amoenus</a:t>
            </a:r>
            <a:r>
              <a:rPr lang="en-US" dirty="0"/>
              <a:t>, “Latin for “beautiful place”) and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depicting </a:t>
            </a:r>
            <a:r>
              <a:rPr lang="en-US" dirty="0"/>
              <a:t>the country as a setting of innocence.</a:t>
            </a:r>
          </a:p>
        </p:txBody>
      </p:sp>
    </p:spTree>
    <p:extLst>
      <p:ext uri="{BB962C8B-B14F-4D97-AF65-F5344CB8AC3E}">
        <p14:creationId xmlns:p14="http://schemas.microsoft.com/office/powerpoint/2010/main" val="12476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Pastoral Poems &amp; Irony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331670"/>
            <a:ext cx="3864099" cy="5120639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onventions </a:t>
            </a:r>
            <a:r>
              <a:rPr lang="en-US" dirty="0"/>
              <a:t>of </a:t>
            </a:r>
            <a:r>
              <a:rPr lang="en-US" dirty="0" smtClean="0"/>
              <a:t>pastoral poetry were </a:t>
            </a:r>
            <a:r>
              <a:rPr lang="en-US" dirty="0"/>
              <a:t>established by </a:t>
            </a:r>
            <a:r>
              <a:rPr lang="en-US" b="1" dirty="0"/>
              <a:t>sophisticated urban </a:t>
            </a:r>
            <a:r>
              <a:rPr lang="en-US" b="1" dirty="0" smtClean="0"/>
              <a:t>poets</a:t>
            </a:r>
          </a:p>
          <a:p>
            <a:r>
              <a:rPr lang="en-US" dirty="0" smtClean="0"/>
              <a:t>These idealized portrayals </a:t>
            </a:r>
            <a:r>
              <a:rPr lang="en-US" dirty="0"/>
              <a:t>of rural life perpetuated fantasies and misconceptions about the rural lifestyle.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7" y="1184468"/>
            <a:ext cx="6307073" cy="49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Pastoral Poems &amp; Irony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7361"/>
            <a:ext cx="3864099" cy="5120639"/>
          </a:xfrm>
        </p:spPr>
        <p:txBody>
          <a:bodyPr>
            <a:normAutofit/>
          </a:bodyPr>
          <a:lstStyle/>
          <a:p>
            <a:r>
              <a:rPr lang="en-US" dirty="0"/>
              <a:t>Descriptions of undemanding rustic chores, such as watching over sheep from atop a sunny hill, functioned for some poets as </a:t>
            </a:r>
            <a:r>
              <a:rPr lang="en-US" b="1" dirty="0"/>
              <a:t>critiques of city or court life</a:t>
            </a:r>
            <a:r>
              <a:rPr lang="en-US" dirty="0"/>
              <a:t>. </a:t>
            </a:r>
          </a:p>
          <a:p>
            <a:r>
              <a:rPr lang="en-US" dirty="0"/>
              <a:t>The seemingly perfect leisure of outdoor solitude also embodies erotic fantasies, as shepherds are portrayed chasing after pretty young girls, abandoning their responsibilities.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742" y="1511591"/>
            <a:ext cx="6388523" cy="441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4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Sonnet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890" y="1133342"/>
            <a:ext cx="10178322" cy="2846230"/>
          </a:xfrm>
        </p:spPr>
        <p:txBody>
          <a:bodyPr>
            <a:normAutofit/>
          </a:bodyPr>
          <a:lstStyle/>
          <a:p>
            <a:r>
              <a:rPr lang="en-US" dirty="0" smtClean="0"/>
              <a:t>The name comes from </a:t>
            </a:r>
            <a:r>
              <a:rPr lang="en-US" dirty="0"/>
              <a:t>the Italian </a:t>
            </a:r>
            <a:r>
              <a:rPr lang="en-US" i="1" dirty="0" err="1"/>
              <a:t>sonetto</a:t>
            </a:r>
            <a:r>
              <a:rPr lang="en-US" dirty="0"/>
              <a:t>, which means “a little sound or </a:t>
            </a:r>
            <a:r>
              <a:rPr lang="en-US" dirty="0" smtClean="0"/>
              <a:t>song”</a:t>
            </a:r>
          </a:p>
          <a:p>
            <a:r>
              <a:rPr lang="en-US" dirty="0" smtClean="0"/>
              <a:t> </a:t>
            </a:r>
            <a:r>
              <a:rPr lang="en-US" dirty="0"/>
              <a:t>the sonnet is a popular classical form that has compelled poets for centuries.</a:t>
            </a:r>
            <a:endParaRPr lang="en-US" dirty="0" smtClean="0"/>
          </a:p>
          <a:p>
            <a:r>
              <a:rPr lang="en-US" dirty="0" smtClean="0"/>
              <a:t>Traditionally</a:t>
            </a:r>
            <a:r>
              <a:rPr lang="en-US" dirty="0"/>
              <a:t>, the sonnet </a:t>
            </a:r>
            <a:r>
              <a:rPr lang="en-US" dirty="0" smtClean="0"/>
              <a:t>is: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 fourteen-line poem written in iambic </a:t>
            </a:r>
            <a:r>
              <a:rPr lang="en-US" dirty="0" smtClean="0"/>
              <a:t>pentameter</a:t>
            </a:r>
          </a:p>
          <a:p>
            <a:pPr lvl="1"/>
            <a:r>
              <a:rPr lang="en-US" dirty="0" smtClean="0"/>
              <a:t>It employs </a:t>
            </a:r>
            <a:r>
              <a:rPr lang="en-US" dirty="0"/>
              <a:t>one of several rhyme schemes </a:t>
            </a:r>
          </a:p>
          <a:p>
            <a:pPr lvl="1"/>
            <a:r>
              <a:rPr lang="en-US" dirty="0" smtClean="0"/>
              <a:t>It adheres </a:t>
            </a:r>
            <a:r>
              <a:rPr lang="en-US" dirty="0"/>
              <a:t>to a tightly structured thematic organization. </a:t>
            </a:r>
            <a:endParaRPr lang="en-US" dirty="0" smtClean="0"/>
          </a:p>
          <a:p>
            <a:pPr lvl="1"/>
            <a:r>
              <a:rPr lang="en-US" dirty="0" smtClean="0"/>
              <a:t>It has a recognizable </a:t>
            </a:r>
            <a:r>
              <a:rPr lang="en-US" dirty="0"/>
              <a:t>turn or “</a:t>
            </a:r>
            <a:r>
              <a:rPr lang="en-US" dirty="0" err="1" smtClean="0"/>
              <a:t>volta</a:t>
            </a:r>
            <a:r>
              <a:rPr lang="en-US" dirty="0" smtClean="0"/>
              <a:t>” (where the mood/tone/focus shifts or changes)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369" y="4142636"/>
            <a:ext cx="3755532" cy="249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3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Sonnet Types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62890279"/>
              </p:ext>
            </p:extLst>
          </p:nvPr>
        </p:nvGraphicFramePr>
        <p:xfrm>
          <a:off x="708338" y="933719"/>
          <a:ext cx="10380371" cy="6040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98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74EA13-5E3F-4CCB-9441-7E564EC0D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635F5A-9FFA-4A7E-B3A5-EECE9ED32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4C7A31-F177-41D9-B0C8-9F5B51A5D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0693A2-2DE5-4883-B4A4-41CED3F09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EB535E-7367-4079-9802-A59CCB52D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D81B51-E275-4036-B17C-3C8EC4F8E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79&quot;&gt;&lt;object type=&quot;3&quot; unique_id=&quot;10080&quot;&gt;&lt;property id=&quot;20148&quot; value=&quot;5&quot;/&gt;&lt;property id=&quot;20300&quot; value=&quot;Slide 1 - &amp;quot;Poetic Form&amp;quot;&quot;/&gt;&lt;property id=&quot;20307&quot; value=&quot;256&quot;/&gt;&lt;/object&gt;&lt;object type=&quot;3&quot; unique_id=&quot;10081&quot;&gt;&lt;property id=&quot;20148&quot; value=&quot;5&quot;/&gt;&lt;property id=&quot;20300&quot; value=&quot;Slide 2 - &amp;quot;Pastoral&amp;quot;&quot;/&gt;&lt;property id=&quot;20307&quot; value=&quot;257&quot;/&gt;&lt;/object&gt;&lt;object type=&quot;3&quot; unique_id=&quot;10082&quot;&gt;&lt;property id=&quot;20148&quot; value=&quot;5&quot;/&gt;&lt;property id=&quot;20300&quot; value=&quot;Slide 6 - &amp;quot;Sonnet Types&amp;quot;&quot;/&gt;&lt;property id=&quot;20307&quot; value=&quot;259&quot;/&gt;&lt;/object&gt;&lt;object type=&quot;3&quot; unique_id=&quot;10085&quot;&gt;&lt;property id=&quot;20148&quot; value=&quot;5&quot;/&gt;&lt;property id=&quot;20300&quot; value=&quot;Slide 3 - &amp;quot;Pastoral Poems &amp;amp; Irony&amp;quot;&quot;/&gt;&lt;property id=&quot;20307&quot; value=&quot;262&quot;/&gt;&lt;/object&gt;&lt;object type=&quot;3&quot; unique_id=&quot;10086&quot;&gt;&lt;property id=&quot;20148&quot; value=&quot;5&quot;/&gt;&lt;property id=&quot;20300&quot; value=&quot;Slide 4 - &amp;quot;Pastoral Poems &amp;amp; Irony&amp;quot;&quot;/&gt;&lt;property id=&quot;20307&quot; value=&quot;263&quot;/&gt;&lt;/object&gt;&lt;object type=&quot;3&quot; unique_id=&quot;10096&quot;&gt;&lt;property id=&quot;20148&quot; value=&quot;5&quot;/&gt;&lt;property id=&quot;20300&quot; value=&quot;Slide 5 - &amp;quot;The Sonnet&amp;quot;&quot;/&gt;&lt;property id=&quot;20307&quot; value=&quot;258&quot;/&gt;&lt;/object&gt;&lt;/object&gt;&lt;object type=&quot;8&quot; unique_id=&quot;1009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3130</TotalTime>
  <Words>388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Impact</vt:lpstr>
      <vt:lpstr>Badge</vt:lpstr>
      <vt:lpstr>Poetic Form</vt:lpstr>
      <vt:lpstr>Pastoral</vt:lpstr>
      <vt:lpstr>Pastoral Poems &amp; Irony</vt:lpstr>
      <vt:lpstr>Pastoral Poems &amp; Irony</vt:lpstr>
      <vt:lpstr>The Sonnet</vt:lpstr>
      <vt:lpstr>Sonnet Types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Poetic Form</dc:title>
  <dc:creator>teacher</dc:creator>
  <cp:lastModifiedBy>teacher</cp:lastModifiedBy>
  <cp:revision>19</cp:revision>
  <dcterms:created xsi:type="dcterms:W3CDTF">2016-01-02T21:33:54Z</dcterms:created>
  <dcterms:modified xsi:type="dcterms:W3CDTF">2016-01-06T16:00:04Z</dcterms:modified>
</cp:coreProperties>
</file>